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</p:sldMasterIdLst>
  <p:notesMasterIdLst>
    <p:notesMasterId r:id="rId46"/>
  </p:notesMasterIdLst>
  <p:handoutMasterIdLst>
    <p:handoutMasterId r:id="rId47"/>
  </p:handoutMasterIdLst>
  <p:sldIdLst>
    <p:sldId id="394" r:id="rId4"/>
    <p:sldId id="395" r:id="rId5"/>
    <p:sldId id="491" r:id="rId6"/>
    <p:sldId id="510" r:id="rId7"/>
    <p:sldId id="496" r:id="rId8"/>
    <p:sldId id="492" r:id="rId9"/>
    <p:sldId id="493" r:id="rId10"/>
    <p:sldId id="499" r:id="rId11"/>
    <p:sldId id="494" r:id="rId12"/>
    <p:sldId id="498" r:id="rId13"/>
    <p:sldId id="497" r:id="rId14"/>
    <p:sldId id="495" r:id="rId15"/>
    <p:sldId id="500" r:id="rId16"/>
    <p:sldId id="501" r:id="rId17"/>
    <p:sldId id="511" r:id="rId18"/>
    <p:sldId id="502" r:id="rId19"/>
    <p:sldId id="503" r:id="rId20"/>
    <p:sldId id="505" r:id="rId21"/>
    <p:sldId id="508" r:id="rId22"/>
    <p:sldId id="504" r:id="rId23"/>
    <p:sldId id="509" r:id="rId24"/>
    <p:sldId id="513" r:id="rId25"/>
    <p:sldId id="536" r:id="rId26"/>
    <p:sldId id="514" r:id="rId27"/>
    <p:sldId id="515" r:id="rId28"/>
    <p:sldId id="516" r:id="rId29"/>
    <p:sldId id="517" r:id="rId30"/>
    <p:sldId id="518" r:id="rId31"/>
    <p:sldId id="512" r:id="rId32"/>
    <p:sldId id="519" r:id="rId33"/>
    <p:sldId id="520" r:id="rId34"/>
    <p:sldId id="521" r:id="rId35"/>
    <p:sldId id="526" r:id="rId36"/>
    <p:sldId id="530" r:id="rId37"/>
    <p:sldId id="531" r:id="rId38"/>
    <p:sldId id="532" r:id="rId39"/>
    <p:sldId id="534" r:id="rId40"/>
    <p:sldId id="535" r:id="rId41"/>
    <p:sldId id="488" r:id="rId42"/>
    <p:sldId id="442" r:id="rId43"/>
    <p:sldId id="352" r:id="rId44"/>
    <p:sldId id="393" r:id="rId4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680F97A-F1FC-41EC-98E5-646D7D5359E0}">
          <p14:sldIdLst>
            <p14:sldId id="394"/>
            <p14:sldId id="395"/>
            <p14:sldId id="491"/>
          </p14:sldIdLst>
        </p14:section>
        <p14:section name="What is PHP" id="{4423CA39-A9D0-4C02-9155-E72F0A475C13}">
          <p14:sldIdLst>
            <p14:sldId id="510"/>
            <p14:sldId id="496"/>
            <p14:sldId id="492"/>
            <p14:sldId id="493"/>
            <p14:sldId id="499"/>
            <p14:sldId id="494"/>
            <p14:sldId id="498"/>
            <p14:sldId id="497"/>
            <p14:sldId id="495"/>
            <p14:sldId id="500"/>
            <p14:sldId id="501"/>
          </p14:sldIdLst>
        </p14:section>
        <p14:section name="PHP Forms" id="{D1A3586B-8284-487D-B4C8-11FDD349606C}">
          <p14:sldIdLst>
            <p14:sldId id="511"/>
            <p14:sldId id="502"/>
            <p14:sldId id="503"/>
            <p14:sldId id="505"/>
            <p14:sldId id="508"/>
            <p14:sldId id="504"/>
            <p14:sldId id="509"/>
          </p14:sldIdLst>
        </p14:section>
        <p14:section name="Functions" id="{1E45263C-94CB-4DAA-B539-1551FFD0643D}">
          <p14:sldIdLst>
            <p14:sldId id="513"/>
            <p14:sldId id="536"/>
            <p14:sldId id="514"/>
            <p14:sldId id="515"/>
            <p14:sldId id="516"/>
            <p14:sldId id="517"/>
            <p14:sldId id="518"/>
          </p14:sldIdLst>
        </p14:section>
        <p14:section name="Collections" id="{D7D05FE3-E37D-4C23-95B8-BCC8290A3004}">
          <p14:sldIdLst>
            <p14:sldId id="512"/>
            <p14:sldId id="519"/>
            <p14:sldId id="520"/>
            <p14:sldId id="521"/>
            <p14:sldId id="526"/>
            <p14:sldId id="530"/>
            <p14:sldId id="531"/>
            <p14:sldId id="532"/>
            <p14:sldId id="534"/>
            <p14:sldId id="535"/>
          </p14:sldIdLst>
        </p14:section>
        <p14:section name="Conclusion" id="{B8723A0E-80DB-4FC0-94D9-2CD991355079}">
          <p14:sldIdLst>
            <p14:sldId id="488"/>
            <p14:sldId id="442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C9E"/>
    <a:srgbClr val="FBEEDC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15" autoAdjust="0"/>
    <p:restoredTop sz="94595" autoAdjust="0"/>
  </p:normalViewPr>
  <p:slideViewPr>
    <p:cSldViewPr>
      <p:cViewPr varScale="1">
        <p:scale>
          <a:sx n="78" d="100"/>
          <a:sy n="78" d="100"/>
        </p:scale>
        <p:origin x="547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06-Mar-17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06-Mar-17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569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06-Mar-17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06-Mar-17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139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06-Mar-17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06-Mar-17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judge.softuni.bg/Contests/Practice/Index/235#1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35#2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35#3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35#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35#5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38#0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38#1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38#4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38#4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40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software-technologies" TargetMode="External"/><Relationship Id="rId21" Type="http://schemas.openxmlformats.org/officeDocument/2006/relationships/image" Target="../media/image44.png"/><Relationship Id="rId7" Type="http://schemas.openxmlformats.org/officeDocument/2006/relationships/image" Target="../media/image37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42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39.png"/><Relationship Id="rId5" Type="http://schemas.openxmlformats.org/officeDocument/2006/relationships/image" Target="../media/image36.png"/><Relationship Id="rId15" Type="http://schemas.openxmlformats.org/officeDocument/2006/relationships/image" Target="../media/image41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43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38.png"/><Relationship Id="rId14" Type="http://schemas.openxmlformats.org/officeDocument/2006/relationships/hyperlink" Target="http://www.indeavr.com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45.pn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6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judge.softuni.bg/Contests/Practice/Index/235#0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836637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PHP: Introduction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2137009"/>
            <a:ext cx="8125251" cy="682391"/>
          </a:xfrm>
        </p:spPr>
        <p:txBody>
          <a:bodyPr>
            <a:normAutofit/>
          </a:bodyPr>
          <a:lstStyle/>
          <a:p>
            <a:r>
              <a:rPr lang="en-US" dirty="0"/>
              <a:t>Syntax, Basic Web</a:t>
            </a:r>
            <a:r>
              <a:rPr lang="en-US"/>
              <a:t>, Forms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7468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6254896" y="3914070"/>
            <a:ext cx="724878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PHP</a:t>
            </a:r>
          </a:p>
        </p:txBody>
      </p:sp>
      <p:pic>
        <p:nvPicPr>
          <p:cNvPr id="1026" name="Picture 2" descr="Original ElePHPant 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3346" y="3691184"/>
            <a:ext cx="3643955" cy="2502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PHP supports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</a:t>
            </a:r>
            <a:r>
              <a:rPr lang="en-US" dirty="0"/>
              <a:t>-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dirty="0"/>
              <a:t> and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foreach</a:t>
            </a:r>
            <a:r>
              <a:rPr lang="en-US" dirty="0"/>
              <a:t> loops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 in PHP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84212" y="1905000"/>
            <a:ext cx="5410201" cy="252643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$count = 1;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while</a:t>
            </a:r>
            <a:r>
              <a:rPr lang="en-US" sz="3000" dirty="0"/>
              <a:t> ($count &lt;= 10)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  echo "&lt;p&gt;$count&lt;/p&gt;";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  $count++;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}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399212" y="1905000"/>
            <a:ext cx="5167199" cy="252643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dirty="0"/>
              <a:t>$i = 10;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dirty="0">
                <a:solidFill>
                  <a:schemeClr val="tx2">
                    <a:lumMod val="75000"/>
                  </a:schemeClr>
                </a:solidFill>
              </a:rPr>
              <a:t>do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dirty="0"/>
              <a:t>  echo $i . "&lt;br&gt;\n";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dirty="0"/>
              <a:t>  $i--;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dirty="0">
                <a:solidFill>
                  <a:schemeClr val="tx2">
                    <a:lumMod val="75000"/>
                  </a:schemeClr>
                </a:solidFill>
              </a:rPr>
              <a:t>} while ($i &gt; 0)</a:t>
            </a:r>
            <a:r>
              <a:rPr lang="pt-BR" sz="3000" dirty="0"/>
              <a:t>;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684212" y="4724400"/>
            <a:ext cx="5410201" cy="160310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for</a:t>
            </a:r>
            <a:r>
              <a:rPr lang="nn-NO" sz="3000" dirty="0"/>
              <a:t> </a:t>
            </a: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nn-NO" sz="3000" dirty="0"/>
              <a:t>$i=0</a:t>
            </a: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;</a:t>
            </a:r>
            <a:r>
              <a:rPr lang="nn-NO" sz="3000" dirty="0"/>
              <a:t> $i&lt;9</a:t>
            </a: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;</a:t>
            </a:r>
            <a:r>
              <a:rPr lang="nn-NO" sz="3000" dirty="0"/>
              <a:t> $i++</a:t>
            </a: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3000" dirty="0"/>
              <a:t>  echo "&lt;div&gt;$i&lt;/div&gt;";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}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Text Placeholder 5"/>
          <p:cNvSpPr txBox="1">
            <a:spLocks/>
          </p:cNvSpPr>
          <p:nvPr/>
        </p:nvSpPr>
        <p:spPr>
          <a:xfrm>
            <a:off x="6399212" y="4724400"/>
            <a:ext cx="5167199" cy="160310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$nums = array(1, 2, 3);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foreach</a:t>
            </a:r>
            <a:r>
              <a:rPr lang="en-US" sz="3000" dirty="0"/>
              <a:t>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sz="3000" dirty="0"/>
              <a:t>$nums as $x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  echo $x . "&lt;br&gt;";</a:t>
            </a:r>
          </a:p>
        </p:txBody>
      </p:sp>
    </p:spTree>
    <p:extLst>
      <p:ext uri="{BB962C8B-B14F-4D97-AF65-F5344CB8AC3E}">
        <p14:creationId xmlns:p14="http://schemas.microsoft.com/office/powerpoint/2010/main" val="264095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PHP script to print the numbers from 1 to 20</a:t>
            </a:r>
          </a:p>
          <a:p>
            <a:pPr lvl="1"/>
            <a:r>
              <a:rPr lang="en-US" dirty="0"/>
              <a:t>Print the numbers in a list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&lt;ul&gt;&lt;li&gt;…&lt;/li&gt;&lt;/ul&gt;</a:t>
            </a:r>
          </a:p>
          <a:p>
            <a:pPr lvl="1"/>
            <a:r>
              <a:rPr lang="en-US" dirty="0"/>
              <a:t>Print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odd</a:t>
            </a:r>
            <a:r>
              <a:rPr lang="en-US" dirty="0"/>
              <a:t> lines in </a:t>
            </a:r>
            <a:r>
              <a:rPr lang="en-US" sz="3000" b="1" dirty="0">
                <a:solidFill>
                  <a:srgbClr val="8FC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blue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even</a:t>
            </a:r>
            <a:r>
              <a:rPr lang="en-US" dirty="0"/>
              <a:t> lines in </a:t>
            </a:r>
            <a:r>
              <a:rPr lang="en-US" sz="3000" b="1" dirty="0">
                <a:solidFill>
                  <a:srgbClr val="B5DB5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Numbers 1 to 20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12814" y="3292958"/>
            <a:ext cx="10363198" cy="29880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&lt;li&gt;&lt;span style='color:</a:t>
            </a:r>
            <a:r>
              <a:rPr lang="it-IT" sz="3000" b="1" noProof="1">
                <a:solidFill>
                  <a:srgbClr val="8FC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blue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'&gt;1&lt;/span&gt;&lt;/li&gt;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&lt;li&gt;&lt;span style='color:</a:t>
            </a:r>
            <a:r>
              <a:rPr lang="it-IT" sz="3000" b="1" noProof="1">
                <a:solidFill>
                  <a:srgbClr val="B5DB5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'&gt;2&lt;/span&gt;&lt;/li&gt;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&lt;li&gt;&lt;span style='color:</a:t>
            </a:r>
            <a:r>
              <a:rPr lang="it-IT" sz="3000" b="1" noProof="1">
                <a:solidFill>
                  <a:srgbClr val="8FC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blue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'&gt;3&lt;/span&gt;&lt;/li&gt;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</p:txBody>
      </p:sp>
    </p:spTree>
    <p:extLst>
      <p:ext uri="{BB962C8B-B14F-4D97-AF65-F5344CB8AC3E}">
        <p14:creationId xmlns:p14="http://schemas.microsoft.com/office/powerpoint/2010/main" val="269008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Numbers 1 to 20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60414" y="1099456"/>
            <a:ext cx="10667998" cy="498864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&lt;?php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($i = 1; $i &lt;= 20; $i++) </a:t>
            </a: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</a:t>
            </a: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($i % 2 == 0)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$color = 'green';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else</a:t>
            </a: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$color ='blue';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echo "\t&lt;li&gt;&lt;span style='color:$color'&gt; $i&lt;/span&gt;&lt;/li&gt;\n";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?&gt;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6677" y="619397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https://judge.softuni.bg/Contests/Practice/Index/235#1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506" y="1211347"/>
            <a:ext cx="3197987" cy="240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486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PHP script to print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color palette </a:t>
            </a:r>
            <a:r>
              <a:rPr lang="en-US" dirty="0"/>
              <a:t>like shown below: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Color Palette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60414" y="2043840"/>
            <a:ext cx="10667998" cy="437309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0, 0)'&gt;rgb(0, 0, 0)&lt;/div&gt;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0, 51)'&gt;rgb(0, 0, 51)&lt;/div&gt;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0, 255)'&gt;rgb(0, 0, 255)&lt;/div&gt;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51, 0)'&gt;rgb(0, 51, 0)&lt;/div&gt;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51, 51)'&gt;rgb(0, 51, 51)&lt;/div&gt;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51, 102)'&gt;rgb(0, 51, 102)&lt;/div&gt;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255, 255)'&gt;rgb(0, 255, 255)&lt;/div&gt;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style='background:rgb(51, 0, 0)'&gt;rgb(51, 0, 0)&lt;/div&gt;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style='background:rgb(255, 255, 255)'&gt;rgb(255, 255, 255)&lt;/div&gt;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086" y="1835490"/>
            <a:ext cx="8429738" cy="448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600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Color Palette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5333" y="1185042"/>
            <a:ext cx="10478160" cy="483475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&lt;head&gt;&lt;style&gt;div { </a:t>
            </a: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}&lt;/style&gt;&lt;/head&gt;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($red = 0; $red &lt;= 255; $red += 51)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($green = 0; $green &lt;= 255; $green += 51)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($blue = 0; $blue &lt;= 255; $blue += 51)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$color = "rgb($red, $green, $blue)";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echo "&lt;div style='background:$color'&gt; $color&lt;/div&gt;\n";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6677" y="619397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https://judge.softuni.bg/Contests/Practice/Index/235#2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800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Forms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 Handling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2054" name="Picture 6" descr="Image result for bootstrap fo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6985" y="989665"/>
            <a:ext cx="5876925" cy="3562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455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forms submit data to some URL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Submitting HTML Forms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989014" y="2754298"/>
            <a:ext cx="10210798" cy="23848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Name: 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  <a:endParaRPr lang="it-IT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989014" y="2062210"/>
            <a:ext cx="1021079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hello-person.php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989014" y="5632515"/>
            <a:ext cx="1021079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hello-person.php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</a:t>
            </a:r>
            <a:r>
              <a:rPr lang="it-IT" sz="28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person=some_value</a:t>
            </a:r>
          </a:p>
        </p:txBody>
      </p:sp>
      <p:sp>
        <p:nvSpPr>
          <p:cNvPr id="11" name="Curved Right Arrow 10"/>
          <p:cNvSpPr/>
          <p:nvPr/>
        </p:nvSpPr>
        <p:spPr>
          <a:xfrm>
            <a:off x="303915" y="3886200"/>
            <a:ext cx="571597" cy="222567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146" y="1459625"/>
            <a:ext cx="3479992" cy="1468121"/>
          </a:xfrm>
          <a:prstGeom prst="rect">
            <a:avLst/>
          </a:prstGeom>
        </p:spPr>
      </p:pic>
      <p:sp>
        <p:nvSpPr>
          <p:cNvPr id="15" name="Curved Left Arrow 14"/>
          <p:cNvSpPr/>
          <p:nvPr/>
        </p:nvSpPr>
        <p:spPr>
          <a:xfrm>
            <a:off x="11374233" y="2400559"/>
            <a:ext cx="572298" cy="2400041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612" y="4061242"/>
            <a:ext cx="3984421" cy="142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23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Forms and PHP: Hello, Person!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5333" y="1088572"/>
            <a:ext cx="10478160" cy="495786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isset($_GET['person'])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$person = htmlspecialchars(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$_GET['person']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echo "Hello, $person!";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else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Name: &lt;input type="text" name="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&lt;input type="submit"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} ?&gt;</a:t>
            </a:r>
            <a:endParaRPr lang="it-IT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6677" y="619397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https://judge.softuni.bg/Contests/Practice/Index/235#3</a:t>
            </a:r>
            <a:endParaRPr lang="en-US" dirty="0"/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5441270" y="2993572"/>
            <a:ext cx="5334000" cy="1066800"/>
          </a:xfrm>
          <a:prstGeom prst="wedgeRoundRectCallout">
            <a:avLst>
              <a:gd name="adj1" fmla="val -58045"/>
              <a:gd name="adj2" fmla="val -5201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If the 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person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 HTTP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GET</a:t>
            </a:r>
            <a:r>
              <a:rPr lang="bg-BG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parameter exists, print a greeting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976156" y="4735286"/>
            <a:ext cx="4114800" cy="1088572"/>
          </a:xfrm>
          <a:prstGeom prst="wedgeRoundRectCallout">
            <a:avLst>
              <a:gd name="adj1" fmla="val -61941"/>
              <a:gd name="adj2" fmla="val -3601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Otherwise, show a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HTML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form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to enter a person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140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Write a PHP script to dump the content of the HTTP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dirty="0"/>
              <a:t> request parameters using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var_dump(…)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Problem: Dump a HTTP GET Request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12" y="2536372"/>
            <a:ext cx="2989140" cy="38697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0752" y="2536372"/>
            <a:ext cx="4824497" cy="386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113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Dump a HTTP GET Request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5333" y="1143000"/>
            <a:ext cx="10478160" cy="48809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&lt;div&gt;Name:&lt;/div&gt;&lt;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name="personName"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&lt;div&gt;Age:&lt;/div&gt;&lt;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name="age"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&lt;div&gt;Town:&lt;/div&gt;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name="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townId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&lt;option 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="10"&gt;Sofia&lt;/option&gt;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&lt;option 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="20"&gt;Varna&lt;/option&gt;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&lt;option 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="30"&gt;Plodvid&lt;/option&gt;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&lt;/select&gt;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&lt;div&gt;&lt;input type="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var_dump($_GET);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8075612" y="2601684"/>
            <a:ext cx="2895600" cy="1905000"/>
          </a:xfrm>
          <a:prstGeom prst="wedgeRoundRectCallout">
            <a:avLst>
              <a:gd name="adj1" fmla="val -76638"/>
              <a:gd name="adj2" fmla="val -3672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All parameters will be passed as string values in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$_GET[]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array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6677" y="619397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https://judge.softuni.bg/Contests/Practice/Index/235#4</a:t>
            </a:r>
            <a:endParaRPr lang="en-US" dirty="0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6399212" y="5170714"/>
            <a:ext cx="4267200" cy="709634"/>
          </a:xfrm>
          <a:prstGeom prst="wedgeRoundRectCallout">
            <a:avLst>
              <a:gd name="adj1" fmla="val -61218"/>
              <a:gd name="adj2" fmla="val 2310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Dump the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$_GET[]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array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657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r>
              <a:rPr lang="en-US" sz="3200" dirty="0"/>
              <a:t>What is PHP?</a:t>
            </a:r>
          </a:p>
          <a:p>
            <a:r>
              <a:rPr lang="en-US" sz="3200" dirty="0"/>
              <a:t>First PHP Script: Hello PHP</a:t>
            </a:r>
          </a:p>
          <a:p>
            <a:r>
              <a:rPr lang="en-US" sz="3200" dirty="0"/>
              <a:t>Variables, Conditions, Loops</a:t>
            </a:r>
          </a:p>
          <a:p>
            <a:r>
              <a:rPr lang="en-US" sz="3200" dirty="0"/>
              <a:t>Loops: Numbers 1 to 20</a:t>
            </a:r>
          </a:p>
          <a:p>
            <a:r>
              <a:rPr lang="en-US" sz="3200" dirty="0"/>
              <a:t>Generate Color Palette</a:t>
            </a:r>
          </a:p>
          <a:p>
            <a:r>
              <a:rPr lang="en-US" sz="3200" dirty="0"/>
              <a:t>HTML Forms with PHP</a:t>
            </a:r>
          </a:p>
          <a:p>
            <a:r>
              <a:rPr lang="en-US" sz="3200" dirty="0"/>
              <a:t>Hello, Person</a:t>
            </a:r>
          </a:p>
          <a:p>
            <a:r>
              <a:rPr lang="en-US" sz="3200" dirty="0"/>
              <a:t>Sum Two Numbers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89612" y="1460043"/>
            <a:ext cx="2180390" cy="218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0646" y="1600200"/>
            <a:ext cx="3164556" cy="4080466"/>
          </a:xfrm>
          <a:prstGeom prst="rect">
            <a:avLst/>
          </a:prstGeom>
        </p:spPr>
      </p:pic>
      <p:pic>
        <p:nvPicPr>
          <p:cNvPr id="9" name="Picture 2" descr="Original ElePHPant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5727" y="4356137"/>
            <a:ext cx="2401801" cy="1649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Write a PHP script to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sum two numbers</a:t>
            </a:r>
          </a:p>
          <a:p>
            <a:pPr lvl="1"/>
            <a:r>
              <a:rPr lang="en-US" dirty="0"/>
              <a:t>The script should display a HTML form to enter the numbers</a:t>
            </a:r>
          </a:p>
          <a:p>
            <a:pPr lvl="1"/>
            <a:r>
              <a:rPr lang="en-US" dirty="0"/>
              <a:t>If the numbers are passed as parameters, display their sum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Problem: Sum Two Numbers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12" y="3429001"/>
            <a:ext cx="4790778" cy="284797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788" y="3429001"/>
            <a:ext cx="4820424" cy="2847974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5818445" y="4683918"/>
            <a:ext cx="457200" cy="3381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041251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Sum Two Numbers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5333" y="1121228"/>
            <a:ext cx="10478160" cy="50194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if (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isset($_GET['num1'])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&amp;&amp; 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isset($_GET['num2'])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$num1 = intval(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$_GET['num1']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$num2 = intval(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$_GET['num2']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$sum = $num1 + $num2;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echo "$num1 + $num2 = $sum";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?&gt;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&lt;div&gt;First Number:&lt;/div&gt;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num1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&lt;div&gt;Second Number:&lt;/div&gt;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num2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&lt;div&gt;&lt;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76677" y="619397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https://judge.softuni.bg/Contests/Practice/Index/235#5</a:t>
            </a:r>
            <a:endParaRPr lang="en-US" dirty="0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7389812" y="1959428"/>
            <a:ext cx="3429000" cy="1066800"/>
          </a:xfrm>
          <a:prstGeom prst="wedgeRoundRectCallout">
            <a:avLst>
              <a:gd name="adj1" fmla="val -67114"/>
              <a:gd name="adj2" fmla="val -4182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Sum the 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num1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 and 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num2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 values if exist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923212" y="3595238"/>
            <a:ext cx="2895600" cy="1455734"/>
          </a:xfrm>
          <a:prstGeom prst="wedgeRoundRectCallout">
            <a:avLst>
              <a:gd name="adj1" fmla="val -70873"/>
              <a:gd name="adj2" fmla="val 26974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Show a HTML form to submit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num1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and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num2</a:t>
            </a:r>
          </a:p>
        </p:txBody>
      </p:sp>
    </p:spTree>
    <p:extLst>
      <p:ext uri="{BB962C8B-B14F-4D97-AF65-F5344CB8AC3E}">
        <p14:creationId xmlns:p14="http://schemas.microsoft.com/office/powerpoint/2010/main" val="245212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Functions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 definition, calling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026" name="Picture 2" descr="Image result for php func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0084" y="679706"/>
            <a:ext cx="3710728" cy="4044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1760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Functions can encapsulate a piece of code</a:t>
            </a:r>
          </a:p>
          <a:p>
            <a:r>
              <a:rPr lang="en-US" sz="3200" dirty="0"/>
              <a:t>Logically equivalent to methods in C#, functions in other languages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PHP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89014" y="2590800"/>
            <a:ext cx="10210798" cy="366520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function sum($a, $b)</a:t>
            </a:r>
            <a:endParaRPr lang="pt-BR" sz="2800" dirty="0">
              <a:solidFill>
                <a:schemeClr val="tx2">
                  <a:lumMod val="75000"/>
                </a:schemeClr>
              </a:solidFill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return $a + $b</a:t>
            </a:r>
            <a:r>
              <a:rPr lang="pt-BR" sz="2800" dirty="0"/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800" dirty="0"/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(2, 3)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(2.8, 2)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(3, 3)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6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5637212" y="2907600"/>
            <a:ext cx="2743200" cy="685799"/>
          </a:xfrm>
          <a:prstGeom prst="wedgeRoundRectCallout">
            <a:avLst>
              <a:gd name="adj1" fmla="val -66667"/>
              <a:gd name="adj2" fmla="val -3979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Take parameters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5408612" y="3779682"/>
            <a:ext cx="2514600" cy="897458"/>
          </a:xfrm>
          <a:prstGeom prst="wedgeRoundRectCallout">
            <a:avLst>
              <a:gd name="adj1" fmla="val -66993"/>
              <a:gd name="adj2" fmla="val -3769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Return summed result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250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Functions can define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types</a:t>
            </a:r>
            <a:r>
              <a:rPr lang="en-US" sz="3200" dirty="0"/>
              <a:t> of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  <a:r>
              <a:rPr lang="en-US" sz="3200" dirty="0"/>
              <a:t> and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 sz="3200" dirty="0"/>
              <a:t> values</a:t>
            </a:r>
          </a:p>
          <a:p>
            <a:pPr lvl="1"/>
            <a:r>
              <a:rPr lang="en-US" sz="3000" dirty="0"/>
              <a:t>Types: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float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string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bool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array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SomeClass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Type-Hinting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89014" y="2590800"/>
            <a:ext cx="10210798" cy="366520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function sum(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pt-BR" sz="2800" dirty="0"/>
              <a:t> $a,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pt-BR" sz="2800" dirty="0"/>
              <a:t> $b) :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int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return $a + $b;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800" dirty="0"/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(2, 3)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(2.8, 2)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(3, 3)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6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8250585" y="4908521"/>
            <a:ext cx="3101627" cy="1491220"/>
          </a:xfrm>
          <a:prstGeom prst="wedgeRoundRectCallout">
            <a:avLst>
              <a:gd name="adj1" fmla="val -66259"/>
              <a:gd name="adj2" fmla="val -1357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float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values converted to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int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4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= (int)2.8 + (int)2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7923212" y="3384523"/>
            <a:ext cx="2590800" cy="730276"/>
          </a:xfrm>
          <a:prstGeom prst="wedgeRoundRectCallout">
            <a:avLst>
              <a:gd name="adj1" fmla="val -48820"/>
              <a:gd name="adj2" fmla="val -100764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return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int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result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103812" y="3479099"/>
            <a:ext cx="2133600" cy="914399"/>
          </a:xfrm>
          <a:prstGeom prst="wedgeRoundRectCallout">
            <a:avLst>
              <a:gd name="adj1" fmla="val -43825"/>
              <a:gd name="adj2" fmla="val -7167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Take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int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parameters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56012" y="2667001"/>
            <a:ext cx="2801100" cy="4571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870132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PHP script to convert from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Celsius</a:t>
            </a:r>
            <a:r>
              <a:rPr lang="en-US" dirty="0"/>
              <a:t>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Fahrenheit</a:t>
            </a:r>
            <a:endParaRPr lang="en-US" dirty="0"/>
          </a:p>
          <a:p>
            <a:pPr lvl="1"/>
            <a:r>
              <a:rPr lang="en-US" dirty="0"/>
              <a:t>Print the result in format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132.8 °F = 56 °C</a:t>
            </a:r>
            <a:r>
              <a:rPr lang="en-US" dirty="0"/>
              <a:t>" (use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&amp;deg;</a:t>
            </a:r>
            <a:r>
              <a:rPr lang="en-US" dirty="0"/>
              <a:t> for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°</a:t>
            </a:r>
            <a:r>
              <a:rPr lang="en-US" dirty="0"/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Celsius ↔ Fahrenheit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624" y="4791075"/>
            <a:ext cx="6248400" cy="16859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4" y="2743200"/>
            <a:ext cx="6248400" cy="1685925"/>
          </a:xfrm>
          <a:prstGeom prst="rect">
            <a:avLst/>
          </a:prstGeom>
        </p:spPr>
      </p:pic>
      <p:sp>
        <p:nvSpPr>
          <p:cNvPr id="11" name="Curved Left Arrow 10"/>
          <p:cNvSpPr/>
          <p:nvPr/>
        </p:nvSpPr>
        <p:spPr>
          <a:xfrm>
            <a:off x="9371012" y="3657600"/>
            <a:ext cx="838200" cy="228600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4515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the degree conversion functions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Celsius ↔ Fahrenheit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836614" y="2048305"/>
            <a:ext cx="10515598" cy="38190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function</a:t>
            </a:r>
            <a:r>
              <a:rPr lang="pt-BR" sz="2600" dirty="0"/>
              <a:t> celsiusToFahrenheit(float $celsius) : float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  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pt-BR" sz="2600" dirty="0"/>
              <a:t> $celsius * 1.8 + 32;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600" dirty="0"/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function</a:t>
            </a:r>
            <a:r>
              <a:rPr lang="pt-BR" sz="2600" dirty="0"/>
              <a:t> fahrenheitToCelsius(float $fahrenheit) : float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  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pt-BR" sz="2600" dirty="0"/>
              <a:t> ($fahrenheit - 32) / 1.8;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}</a:t>
            </a:r>
            <a:endParaRPr lang="en-US" sz="26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8218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Celsius ↔ Fahrenheit (2)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4" y="1151288"/>
            <a:ext cx="10515598" cy="52502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$msgAfterCelsius = "";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if (isset($_GET['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cel</a:t>
            </a:r>
            <a:r>
              <a:rPr lang="pt-BR" sz="2600" dirty="0"/>
              <a:t>']))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  $cel = floatval($_GET['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cel</a:t>
            </a:r>
            <a:r>
              <a:rPr lang="pt-BR" sz="2600" dirty="0"/>
              <a:t>']);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  $fah = 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celsiusToFahrenheit</a:t>
            </a:r>
            <a:r>
              <a:rPr lang="pt-BR" sz="2600" dirty="0"/>
              <a:t>($cel);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  $msgAfterCelsius = "$cel </a:t>
            </a:r>
            <a:r>
              <a:rPr lang="pt-BR" sz="2600" i="1" dirty="0"/>
              <a:t>&amp;deg;</a:t>
            </a:r>
            <a:r>
              <a:rPr lang="pt-BR" sz="2600" dirty="0"/>
              <a:t>C = $fah </a:t>
            </a:r>
            <a:r>
              <a:rPr lang="pt-BR" sz="2600" i="1" dirty="0"/>
              <a:t>&amp;deg;</a:t>
            </a:r>
            <a:r>
              <a:rPr lang="pt-BR" sz="2600" dirty="0"/>
              <a:t>F";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}</a:t>
            </a: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$msgAfterFahrenheit = "";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if (isset($_GET['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fah</a:t>
            </a:r>
            <a:r>
              <a:rPr lang="pt-BR" sz="2600" dirty="0"/>
              <a:t>']))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  $fah = floatval($_GET['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fah</a:t>
            </a:r>
            <a:r>
              <a:rPr lang="pt-BR" sz="2600" dirty="0"/>
              <a:t>']);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  $cel = 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fahrenheitToCelsius</a:t>
            </a:r>
            <a:r>
              <a:rPr lang="pt-BR" sz="2600" dirty="0"/>
              <a:t>($fah);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  $msgAfterFahrenheit = "$fah </a:t>
            </a:r>
            <a:r>
              <a:rPr lang="pt-BR" sz="2600" i="1" dirty="0"/>
              <a:t>&amp;deg;</a:t>
            </a:r>
            <a:r>
              <a:rPr lang="pt-BR" sz="2600" dirty="0"/>
              <a:t>F = $cel </a:t>
            </a:r>
            <a:r>
              <a:rPr lang="pt-BR" sz="2600" i="1" dirty="0"/>
              <a:t>&amp;deg;</a:t>
            </a:r>
            <a:r>
              <a:rPr lang="pt-BR" sz="2600" dirty="0"/>
              <a:t>C";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}</a:t>
            </a: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7389812" y="3804682"/>
            <a:ext cx="3262200" cy="1035079"/>
          </a:xfrm>
          <a:prstGeom prst="wedgeRoundRectCallout">
            <a:avLst>
              <a:gd name="adj1" fmla="val 22639"/>
              <a:gd name="adj2" fmla="val 10751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Use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&amp;deg;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to show the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°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symbol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6887312" y="1032538"/>
            <a:ext cx="4572000" cy="983933"/>
          </a:xfrm>
          <a:prstGeom prst="wedgeRoundRectCallout">
            <a:avLst>
              <a:gd name="adj1" fmla="val -87176"/>
              <a:gd name="adj2" fmla="val -519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Prepare the message to be shown after the Celsius form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56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Celsius ↔ Fahrenheit (</a:t>
            </a:r>
            <a:r>
              <a:rPr lang="bg-BG" dirty="0"/>
              <a:t>3</a:t>
            </a:r>
            <a:r>
              <a:rPr lang="en-US" dirty="0"/>
              <a:t>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4" y="1238656"/>
            <a:ext cx="10515598" cy="475781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Celsius: &lt;input type="text" name="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cel</a:t>
            </a:r>
            <a:r>
              <a:rPr lang="pt-BR" sz="2800" dirty="0"/>
              <a:t>" /&gt;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&lt;input type="submit" value="Convert"&gt;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&lt;?= $msgAfterCelsius ?&gt;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&lt;/form&gt;</a:t>
            </a:r>
            <a:endParaRPr lang="bg-BG" sz="2800" dirty="0"/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Fahrenheit: &lt;input type="text" name="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fah</a:t>
            </a:r>
            <a:r>
              <a:rPr lang="pt-BR" sz="2800" dirty="0"/>
              <a:t>" /&gt;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&lt;input type="submit" value="Convert"&gt;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&lt;?= $msgAfterFahrenheit ?&gt;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&lt;/form&gt;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6677" y="6185567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https://judge.softuni.bg/Contests/Practice/Index/238#0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13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US" dirty="0"/>
              <a:t>Arrays, Associative Arrays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082" y="1371309"/>
            <a:ext cx="7620660" cy="335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33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spcBef>
                <a:spcPts val="1200"/>
              </a:spcBef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#tech-</a:t>
            </a:r>
            <a:r>
              <a:rPr lang="en-US" sz="11500" b="1" dirty="0" err="1"/>
              <a:t>softuni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</p:spTree>
    <p:extLst>
      <p:ext uri="{BB962C8B-B14F-4D97-AF65-F5344CB8AC3E}">
        <p14:creationId xmlns:p14="http://schemas.microsoft.com/office/powerpoint/2010/main" val="41900573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Arrays</a:t>
            </a:r>
            <a:r>
              <a:rPr lang="en-US" dirty="0"/>
              <a:t> in PHP hold indexed sequence of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12814" y="1963368"/>
            <a:ext cx="10363198" cy="160310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$towns =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array(</a:t>
            </a:r>
            <a:r>
              <a:rPr lang="en-US" sz="3000" dirty="0"/>
              <a:t>'Sofia', 'Plovdiv', 'Varna'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)</a:t>
            </a:r>
            <a:r>
              <a:rPr lang="en-US" sz="3000" dirty="0"/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echo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$towns[0]</a:t>
            </a:r>
            <a:r>
              <a:rPr lang="en-US" sz="3000" dirty="0"/>
              <a:t> . "&lt;br&gt;\n";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Sofia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echo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implode</a:t>
            </a:r>
            <a:r>
              <a:rPr lang="en-US" sz="3000" dirty="0"/>
              <a:t>(", ", $towns);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Sofia, Plovdiv, Varna</a:t>
            </a:r>
            <a:endParaRPr lang="en-US" sz="3000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912814" y="3886200"/>
            <a:ext cx="10363198" cy="252643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$nums =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3000" dirty="0"/>
              <a:t>10, 20, 30, 40, 50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3000" dirty="0"/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for ($i = 0; $i &lt;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count(</a:t>
            </a:r>
            <a:r>
              <a:rPr lang="en-US" sz="3000" dirty="0"/>
              <a:t>$nums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)</a:t>
            </a:r>
            <a:r>
              <a:rPr lang="en-US" sz="3000" dirty="0"/>
              <a:t>; $i++)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    $nums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3000" dirty="0"/>
              <a:t>$i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3000" dirty="0"/>
              <a:t> = $nums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3000" dirty="0"/>
              <a:t>$i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3000" dirty="0"/>
              <a:t> * 2;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$nums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[]</a:t>
            </a:r>
            <a:r>
              <a:rPr lang="en-US" sz="3000" dirty="0"/>
              <a:t> = 1;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Add element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1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to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$num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echo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implode</a:t>
            </a:r>
            <a:r>
              <a:rPr lang="en-US" sz="3000" dirty="0"/>
              <a:t>(", ", $nums);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20, 40, 60, 80, 100, 1</a:t>
            </a:r>
          </a:p>
        </p:txBody>
      </p:sp>
    </p:spTree>
    <p:extLst>
      <p:ext uri="{BB962C8B-B14F-4D97-AF65-F5344CB8AC3E}">
        <p14:creationId xmlns:p14="http://schemas.microsoft.com/office/powerpoint/2010/main" val="103744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PHP script that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sorts </a:t>
            </a:r>
            <a:r>
              <a:rPr lang="en-US" dirty="0"/>
              <a:t>the text lines from a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&lt;textarea&gt;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Sort Text Lines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012" y="1952016"/>
            <a:ext cx="3293718" cy="4430092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713413" y="397656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296" y="1952016"/>
            <a:ext cx="3293717" cy="443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0425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Sort Text Lines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84214" y="1110714"/>
            <a:ext cx="10820398" cy="494672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&lt;?php $sortedLines = "";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if (isset($_GET['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lines</a:t>
            </a:r>
            <a:r>
              <a:rPr lang="en-US" sz="2600" dirty="0"/>
              <a:t>']))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  $lines = explode(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"\n"</a:t>
            </a:r>
            <a:r>
              <a:rPr lang="en-US" sz="2600" dirty="0"/>
              <a:t>, $_GET['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lines</a:t>
            </a:r>
            <a:r>
              <a:rPr lang="en-US" sz="2600" dirty="0"/>
              <a:t>']);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  $lines =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array_map</a:t>
            </a:r>
            <a:r>
              <a:rPr lang="en-US" sz="2600" dirty="0"/>
              <a:t>('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trim</a:t>
            </a:r>
            <a:r>
              <a:rPr lang="en-US" sz="2600" dirty="0"/>
              <a:t>', $lines);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  sort($lines,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SORT_STRING</a:t>
            </a:r>
            <a:r>
              <a:rPr lang="en-US" sz="2600" dirty="0"/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  $sortedLines =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implode</a:t>
            </a:r>
            <a:r>
              <a:rPr lang="en-US" sz="2600" dirty="0"/>
              <a:t>(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"\n"</a:t>
            </a:r>
            <a:r>
              <a:rPr lang="en-US" sz="2600" dirty="0"/>
              <a:t>, $lines);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} ?&gt;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&lt;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textarea</a:t>
            </a:r>
            <a:r>
              <a:rPr lang="en-US" sz="2600" dirty="0"/>
              <a:t> rows="10" name="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lines</a:t>
            </a:r>
            <a:r>
              <a:rPr lang="en-US" sz="2600" dirty="0"/>
              <a:t>"&gt;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&lt;?=</a:t>
            </a:r>
            <a:r>
              <a:rPr lang="en-US" sz="2600" dirty="0"/>
              <a:t> $sortedLines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  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?&gt;</a:t>
            </a:r>
            <a:r>
              <a:rPr lang="en-US" sz="2600" dirty="0"/>
              <a:t>&lt;/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textarea</a:t>
            </a:r>
            <a:r>
              <a:rPr lang="en-US" sz="2600" dirty="0"/>
              <a:t>&gt; 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&lt;input type="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submit</a:t>
            </a:r>
            <a:r>
              <a:rPr lang="en-US" sz="2600" dirty="0"/>
              <a:t>" value="Sort"&gt;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&lt;/form&gt;</a:t>
            </a: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8006927" y="4833361"/>
            <a:ext cx="3650085" cy="1311279"/>
          </a:xfrm>
          <a:prstGeom prst="wedgeRoundRectCallout">
            <a:avLst>
              <a:gd name="adj1" fmla="val -70772"/>
              <a:gd name="adj2" fmla="val -5490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Never put space  between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&lt;textarea&gt;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and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&lt;/textarea&gt;</a:t>
            </a: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292178" y="304800"/>
            <a:ext cx="3602834" cy="1336152"/>
          </a:xfrm>
          <a:prstGeom prst="wedgeRoundRectCallout">
            <a:avLst>
              <a:gd name="adj1" fmla="val -73067"/>
              <a:gd name="adj2" fmla="val 7203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Split by new line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"\n"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. Warning: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'\n'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does not work!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8471020" y="2882111"/>
            <a:ext cx="3309803" cy="585801"/>
          </a:xfrm>
          <a:prstGeom prst="wedgeRoundRectCallout">
            <a:avLst>
              <a:gd name="adj1" fmla="val -111790"/>
              <a:gd name="adj2" fmla="val -2580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Sort as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string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values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8809023" y="1809344"/>
            <a:ext cx="2971800" cy="890051"/>
          </a:xfrm>
          <a:prstGeom prst="wedgeRoundRectCallout">
            <a:avLst>
              <a:gd name="adj1" fmla="val -77487"/>
              <a:gd name="adj2" fmla="val 40713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Remove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\r</a:t>
            </a:r>
            <a:r>
              <a:rPr lang="en-US" sz="2800" dirty="0"/>
              <a:t> and spaces when exist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6483274" y="3677056"/>
            <a:ext cx="4640338" cy="585801"/>
          </a:xfrm>
          <a:prstGeom prst="wedgeRoundRectCallout">
            <a:avLst>
              <a:gd name="adj1" fmla="val -56050"/>
              <a:gd name="adj2" fmla="val -5403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Warning: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'\n'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will not work!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76677" y="6185567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https://judge.softuni.bg/Contests/Practice/Index/238#1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083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  <p:bldP spid="13" grpId="0" animBg="1"/>
      <p:bldP spid="1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Associative Arrays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Associative arrays</a:t>
            </a:r>
            <a:r>
              <a:rPr lang="en-US" dirty="0"/>
              <a:t> in PHP hold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key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value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} pairs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836614" y="1963368"/>
            <a:ext cx="10515598" cy="448389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$ages =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2800" dirty="0"/>
              <a:t>"Nakov"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=&gt;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/>
              <a:t>25, "Maria"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=&gt;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/>
              <a:t>22, "George"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=&gt;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/>
              <a:t>12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2800" dirty="0"/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echo $ages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2800" dirty="0"/>
              <a:t>'Nakov'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2800" dirty="0"/>
              <a:t> . "&lt;br&gt;\n";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25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$ages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2800" dirty="0"/>
              <a:t>'Kiro'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2800" dirty="0"/>
              <a:t> = 15;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Add new key-value pair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$ages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2800" dirty="0"/>
              <a:t>'Nakov'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2800" dirty="0"/>
              <a:t> = 26;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Change existing value for given key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unset($ages['George']);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Delete existing key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$ages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2800" dirty="0"/>
              <a:t>'Maria'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2800" dirty="0"/>
              <a:t> = 'no age';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Mixing types is allowed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foreach</a:t>
            </a:r>
            <a:r>
              <a:rPr lang="en-US" sz="2800" dirty="0"/>
              <a:t> ($ages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as</a:t>
            </a:r>
            <a:r>
              <a:rPr lang="en-US" sz="2800" dirty="0"/>
              <a:t> $name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=&gt;</a:t>
            </a:r>
            <a:r>
              <a:rPr lang="en-US" sz="2800" dirty="0"/>
              <a:t> $age)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    echo "Name: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$name</a:t>
            </a:r>
            <a:r>
              <a:rPr lang="en-US" sz="2800" dirty="0"/>
              <a:t>, age: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$age</a:t>
            </a:r>
            <a:r>
              <a:rPr lang="en-US" sz="2800" dirty="0"/>
              <a:t>&lt;br&gt;\n";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803204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300" dirty="0">
                <a:solidFill>
                  <a:schemeClr val="tx2">
                    <a:lumMod val="75000"/>
                  </a:schemeClr>
                </a:solidFill>
              </a:rPr>
              <a:t>Strings</a:t>
            </a:r>
            <a:r>
              <a:rPr lang="en-US" sz="3300" dirty="0"/>
              <a:t> in PHP hold a sequence of </a:t>
            </a:r>
            <a:r>
              <a:rPr lang="en-US" sz="3300" dirty="0">
                <a:solidFill>
                  <a:schemeClr val="tx2">
                    <a:lumMod val="75000"/>
                  </a:schemeClr>
                </a:solidFill>
              </a:rPr>
              <a:t>non-Unicode</a:t>
            </a:r>
            <a:r>
              <a:rPr lang="en-US" sz="3300" dirty="0"/>
              <a:t> characters (bytes)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in PHP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1694" y="1976974"/>
            <a:ext cx="10666718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$lang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PHP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$str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love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$lang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&lt;br&gt;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\n"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$str;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 love PHP&lt;br&gt;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$broken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love $lang&lt;br&gt;\n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$broken;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 love $lang&lt;br&gt;\n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1694" y="4532293"/>
            <a:ext cx="10666718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$tokens = explode(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PHP,,,, SQL, HTML, Java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$tokens = array_filter(array_map('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', $tokens));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strtolower(implode(' - ', $tokens));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php - sql - html - java</a:t>
            </a:r>
          </a:p>
        </p:txBody>
      </p:sp>
    </p:spTree>
    <p:extLst>
      <p:ext uri="{BB962C8B-B14F-4D97-AF65-F5344CB8AC3E}">
        <p14:creationId xmlns:p14="http://schemas.microsoft.com/office/powerpoint/2010/main" val="4776980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Write a PHP script to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extract</a:t>
            </a:r>
            <a:r>
              <a:rPr lang="en-US" sz="3200" dirty="0"/>
              <a:t> from array of strings all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capital-case words</a:t>
            </a:r>
            <a:r>
              <a:rPr lang="en-US" sz="3200" dirty="0"/>
              <a:t>. All non-letter chars are considered separators.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Extract Capital-Case Words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4" y="2497586"/>
            <a:ext cx="10820398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We start by HTML, CSS, JavaScript, JSON and REST.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Later we touch some PHP, MySQL and SQL.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Later we play with C#, EF, SQL Server and ASP.NET MVC.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Finally, we touch some Java, Hibernate and Spring.MVC.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4214" y="4989493"/>
            <a:ext cx="10820398" cy="95410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HTML, CSS, JSON, REST, PHP, SQL, C, EF, SQL, ASP, NET, MVC, MVC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76677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https://judge.softuni.bg/Contests/Practice/Index/238#4</a:t>
            </a:r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5930763" y="4458326"/>
            <a:ext cx="324122" cy="36659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9439891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Extract Capital-Case Words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5494" y="1136045"/>
            <a:ext cx="10819118" cy="49859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(isset($_GET['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'])) {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$text = $_GET['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'];</a:t>
            </a:r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preg_match_all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\w+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/', $text, $words);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$words = $words[0];</a:t>
            </a:r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$upperWords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array_filter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($words, function($word)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strtoupper($word) == $word;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echo implode(', ', $upperWords);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TODO: make HTML form holding &lt;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textarea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name=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"text"&gt;</a:t>
            </a: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6246812" y="1073297"/>
            <a:ext cx="5486400" cy="1058679"/>
          </a:xfrm>
          <a:prstGeom prst="wedgeRoundRectCallout">
            <a:avLst>
              <a:gd name="adj1" fmla="val -62791"/>
              <a:gd name="adj2" fmla="val 6131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Extract all non-empty sequences of letters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\w+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in new array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$words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5408612" y="2682102"/>
            <a:ext cx="5976216" cy="529340"/>
          </a:xfrm>
          <a:prstGeom prst="wedgeRoundRectCallout">
            <a:avLst>
              <a:gd name="adj1" fmla="val -57666"/>
              <a:gd name="adj2" fmla="val 159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$words</a:t>
            </a:r>
            <a:r>
              <a:rPr lang="en-US" sz="2800" dirty="0">
                <a:solidFill>
                  <a:srgbClr val="FFFFFF"/>
                </a:solidFill>
              </a:rPr>
              <a:t> holds array of arrays of strings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6677" y="621111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https://judge.softuni.bg/Contests/Practice/Index/238#4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2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and Objects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1694" y="1199376"/>
            <a:ext cx="10666718" cy="52014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Student</a:t>
            </a:r>
          </a:p>
          <a:p>
            <a:pPr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spcAft>
                <a:spcPts val="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protected $name;</a:t>
            </a:r>
          </a:p>
          <a:p>
            <a:pPr>
              <a:spcAft>
                <a:spcPts val="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protected $age;</a:t>
            </a:r>
          </a:p>
          <a:p>
            <a:pPr>
              <a:spcBef>
                <a:spcPts val="1200"/>
              </a:spcBef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function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__construct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($name, $age)</a:t>
            </a:r>
          </a:p>
          <a:p>
            <a:pPr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$this-&gt;name = $name;</a:t>
            </a:r>
          </a:p>
          <a:p>
            <a:pPr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$this-&gt;age = $age;</a:t>
            </a:r>
          </a:p>
          <a:p>
            <a:pPr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spcBef>
                <a:spcPts val="1200"/>
              </a:spcBef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function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__toString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pPr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return "Name: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$this-&gt;name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Age: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$this-&gt;age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</a:p>
          <a:p>
            <a:pPr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29460562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and Objects (2)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1694" y="1223948"/>
            <a:ext cx="10666718" cy="502445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function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getName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 return $this-&gt;name; }</a:t>
            </a:r>
          </a:p>
          <a:p>
            <a:pPr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function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setName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($name)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 return $this-&gt;name = $name; }</a:t>
            </a:r>
          </a:p>
          <a:p>
            <a:pPr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function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getAge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 return $this-&gt;age; }</a:t>
            </a:r>
          </a:p>
          <a:p>
            <a:pPr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function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setAge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($age)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 return $this-&gt;age = $age; }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44794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PHP is a server-side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scripting</a:t>
            </a:r>
            <a:r>
              <a:rPr lang="en-US" sz="3200" dirty="0"/>
              <a:t> language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Variables are prefixed by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</a:t>
            </a:r>
            <a:r>
              <a:rPr lang="en-US" sz="3200" dirty="0"/>
              <a:t>, not declared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PHP supports classical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sz="3200" dirty="0"/>
              <a:t>-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else</a:t>
            </a:r>
            <a:r>
              <a:rPr lang="en-US" sz="3200" dirty="0"/>
              <a:t> statements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PHP supports classical loop structures: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sz="2800" dirty="0"/>
              <a:t> ,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</a:t>
            </a:r>
            <a:r>
              <a:rPr lang="en-US" sz="2800" dirty="0"/>
              <a:t>-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sz="2800" dirty="0"/>
              <a:t> ,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sz="2800" dirty="0"/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foreach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HTML forms send data as HTTP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 request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Access HTTP GET parameters from PHP using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$_GET['param_name']</a:t>
            </a:r>
          </a:p>
          <a:p>
            <a:pPr>
              <a:lnSpc>
                <a:spcPct val="110000"/>
              </a:lnSpc>
            </a:pPr>
            <a:r>
              <a:rPr lang="en-US" sz="3000" noProof="1"/>
              <a:t>PHP Supports classic collections and constructions</a:t>
            </a:r>
          </a:p>
          <a:p>
            <a:pPr lvl="1">
              <a:lnSpc>
                <a:spcPct val="110000"/>
              </a:lnSpc>
            </a:pPr>
            <a:r>
              <a:rPr lang="en-US" sz="2800" noProof="1"/>
              <a:t>Functions, arrays, associative arrays, classes</a:t>
            </a:r>
          </a:p>
          <a:p>
            <a:pPr lvl="1">
              <a:lnSpc>
                <a:spcPct val="110000"/>
              </a:lnSpc>
            </a:pPr>
            <a:endParaRPr lang="en-US" sz="3000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1539839"/>
            <a:ext cx="2843366" cy="2109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Original ElePHPant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1148" y="4288080"/>
            <a:ext cx="2743200" cy="1884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2408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PHP?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862560">
            <a:off x="9723108" y="1919566"/>
            <a:ext cx="184730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199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26" name="Picture 2" descr="Image result for php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0861" y="1453969"/>
            <a:ext cx="5486400" cy="2906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56480">
            <a:off x="8428811" y="2457459"/>
            <a:ext cx="839592" cy="154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2739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PHP</a:t>
            </a:r>
            <a:r>
              <a:rPr lang="en-US"/>
              <a:t>: Syntax, Basic </a:t>
            </a:r>
            <a:r>
              <a:rPr lang="en-US" dirty="0"/>
              <a:t>Web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https://softuni.bg/courses/software-technologies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682936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dirty="0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303178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313687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9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26720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6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PHP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HP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dirty="0"/>
              <a:t>ypertext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reprocessor)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Server-side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scripting language </a:t>
            </a:r>
            <a:r>
              <a:rPr lang="en-US" dirty="0"/>
              <a:t>for building dynamic Web sites</a:t>
            </a:r>
          </a:p>
          <a:p>
            <a:pPr>
              <a:lnSpc>
                <a:spcPct val="100000"/>
              </a:lnSpc>
            </a:pPr>
            <a:r>
              <a:rPr lang="en-US" dirty="0"/>
              <a:t>PHP code is embedded in HTML pages</a:t>
            </a:r>
            <a:endParaRPr lang="bg-BG" dirty="0"/>
          </a:p>
          <a:p>
            <a:pPr lvl="1">
              <a:lnSpc>
                <a:spcPct val="100000"/>
              </a:lnSpc>
            </a:pPr>
            <a:r>
              <a:rPr lang="en-US" dirty="0"/>
              <a:t>Rendered to HTML at the Web server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PHP?</a:t>
            </a:r>
          </a:p>
        </p:txBody>
      </p:sp>
      <p:pic>
        <p:nvPicPr>
          <p:cNvPr id="2053" name="Picture 5" descr="C:\Users\bubbles\Desktop\ph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1640" y="3936298"/>
            <a:ext cx="2286000" cy="2286000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/>
          <p:cNvSpPr txBox="1">
            <a:spLocks/>
          </p:cNvSpPr>
          <p:nvPr/>
        </p:nvSpPr>
        <p:spPr>
          <a:xfrm>
            <a:off x="912812" y="3810000"/>
            <a:ext cx="8305715" cy="258798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for($i = 1; $i &lt;= 20; $i++) {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&lt;li&gt;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&lt;?=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$i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999898" y="3903640"/>
            <a:ext cx="914400" cy="51595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4113212" y="5520147"/>
            <a:ext cx="2743200" cy="685800"/>
          </a:xfrm>
          <a:prstGeom prst="wedgeRoundRectCallout">
            <a:avLst>
              <a:gd name="adj1" fmla="val -63856"/>
              <a:gd name="adj2" fmla="val -58683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is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PHP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code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2" name="Text Placeholder 5"/>
          <p:cNvSpPr txBox="1">
            <a:spLocks/>
          </p:cNvSpPr>
          <p:nvPr/>
        </p:nvSpPr>
        <p:spPr>
          <a:xfrm>
            <a:off x="999898" y="5785794"/>
            <a:ext cx="1132114" cy="51595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Text Placeholder 5"/>
          <p:cNvSpPr txBox="1">
            <a:spLocks/>
          </p:cNvSpPr>
          <p:nvPr/>
        </p:nvSpPr>
        <p:spPr>
          <a:xfrm>
            <a:off x="1421260" y="4346673"/>
            <a:ext cx="7492551" cy="53012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2817812" y="3682646"/>
            <a:ext cx="2971800" cy="685800"/>
          </a:xfrm>
          <a:prstGeom prst="wedgeRoundRectCallout">
            <a:avLst>
              <a:gd name="adj1" fmla="val -71396"/>
              <a:gd name="adj2" fmla="val 2226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is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HTML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code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4" name="Text Placeholder 5"/>
          <p:cNvSpPr txBox="1">
            <a:spLocks/>
          </p:cNvSpPr>
          <p:nvPr/>
        </p:nvSpPr>
        <p:spPr>
          <a:xfrm>
            <a:off x="2600099" y="4876800"/>
            <a:ext cx="1786844" cy="451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Text Placeholder 5"/>
          <p:cNvSpPr txBox="1">
            <a:spLocks/>
          </p:cNvSpPr>
          <p:nvPr/>
        </p:nvSpPr>
        <p:spPr>
          <a:xfrm>
            <a:off x="1778185" y="4855359"/>
            <a:ext cx="832800" cy="51595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Text Placeholder 5"/>
          <p:cNvSpPr txBox="1">
            <a:spLocks/>
          </p:cNvSpPr>
          <p:nvPr/>
        </p:nvSpPr>
        <p:spPr>
          <a:xfrm>
            <a:off x="4384504" y="4855359"/>
            <a:ext cx="1024108" cy="51595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1421260" y="5328106"/>
            <a:ext cx="1995265" cy="46808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194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1" grpId="0" animBg="1"/>
      <p:bldP spid="12" grpId="0" animBg="1"/>
      <p:bldP spid="12" grpId="1" animBg="1"/>
      <p:bldP spid="13" grpId="0" animBg="1"/>
      <p:bldP spid="10" grpId="0" animBg="1"/>
      <p:bldP spid="10" grpId="1" animBg="1"/>
      <p:bldP spid="14" grpId="0" animBg="1"/>
      <p:bldP spid="15" grpId="0" animBg="1"/>
      <p:bldP spid="15" grpId="1" animBg="1"/>
      <p:bldP spid="16" grpId="0" animBg="1"/>
      <p:bldP spid="16" grpId="1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PHP script to print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Hello PHP!</a:t>
            </a:r>
            <a:r>
              <a:rPr lang="en-US" dirty="0"/>
              <a:t>"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Hello PHP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76677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https://judge.softuni.bg/Contests/Practice/Index/235#0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855333" y="2062210"/>
            <a:ext cx="10478160" cy="2738390"/>
            <a:chOff x="855333" y="2062210"/>
            <a:chExt cx="10478160" cy="2738390"/>
          </a:xfrm>
        </p:grpSpPr>
        <p:sp>
          <p:nvSpPr>
            <p:cNvPr id="5" name="Text Placeholder 5"/>
            <p:cNvSpPr txBox="1">
              <a:spLocks/>
            </p:cNvSpPr>
            <p:nvPr/>
          </p:nvSpPr>
          <p:spPr>
            <a:xfrm>
              <a:off x="855333" y="2754298"/>
              <a:ext cx="10478160" cy="2046302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marL="0" lvl="1" inden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sz="3600" b="1" noProof="1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&lt;?php</a:t>
              </a:r>
            </a:p>
            <a:p>
              <a:pPr marL="0" lvl="1" inden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sz="36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  </a:t>
              </a:r>
              <a:r>
                <a:rPr lang="it-IT" sz="3600" b="1" noProof="1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echo</a:t>
              </a:r>
              <a:r>
                <a:rPr lang="it-IT" sz="36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"Hello, PHP!"</a:t>
              </a:r>
              <a:r>
                <a:rPr lang="it-IT" sz="3600" b="1" noProof="1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pPr marL="0" lvl="1" inden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sz="3600" b="1" noProof="1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?&gt;</a:t>
              </a:r>
            </a:p>
          </p:txBody>
        </p:sp>
        <p:sp>
          <p:nvSpPr>
            <p:cNvPr id="8" name="Text Placeholder 5"/>
            <p:cNvSpPr txBox="1">
              <a:spLocks/>
            </p:cNvSpPr>
            <p:nvPr/>
          </p:nvSpPr>
          <p:spPr>
            <a:xfrm>
              <a:off x="855333" y="2062210"/>
              <a:ext cx="10478160" cy="69208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marL="0" lvl="1" indent="0" algn="ctr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sz="28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hello.php</a:t>
              </a:r>
              <a:endPara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412" y="3046250"/>
            <a:ext cx="1550142" cy="146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345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Variables</a:t>
            </a:r>
            <a:r>
              <a:rPr lang="en-US" dirty="0"/>
              <a:t> in PHP are prefixed by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</a:t>
            </a:r>
            <a:r>
              <a:rPr lang="en-US" dirty="0"/>
              <a:t>,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$count</a:t>
            </a:r>
          </a:p>
          <a:p>
            <a:pPr lvl="1"/>
            <a:r>
              <a:rPr lang="en-US" dirty="0"/>
              <a:t>Not declared, created at first assignment</a:t>
            </a:r>
          </a:p>
          <a:p>
            <a:pPr lvl="1"/>
            <a:endParaRPr lang="en-US" dirty="0"/>
          </a:p>
          <a:p>
            <a:pPr lvl="1">
              <a:spcBef>
                <a:spcPts val="2400"/>
              </a:spcBef>
            </a:pPr>
            <a:r>
              <a:rPr lang="en-US" dirty="0"/>
              <a:t>Variables have type, but it is not explicitly specified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in PHP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89014" y="2569028"/>
            <a:ext cx="1021079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$count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// Notice: Undefined variable: count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989014" y="4167043"/>
            <a:ext cx="10210798" cy="21140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$count = 20;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variable $count, value 20 (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integer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$count . ' &lt;br&gt;';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20 &lt;br&gt;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gettype($count)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integer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var_dump($count);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int 20</a:t>
            </a:r>
          </a:p>
        </p:txBody>
      </p:sp>
    </p:spTree>
    <p:extLst>
      <p:ext uri="{BB962C8B-B14F-4D97-AF65-F5344CB8AC3E}">
        <p14:creationId xmlns:p14="http://schemas.microsoft.com/office/powerpoint/2010/main" val="965264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Checking whether a variable exists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isset(variable)</a:t>
            </a:r>
          </a:p>
          <a:p>
            <a:r>
              <a:rPr lang="en-US" dirty="0"/>
              <a:t>Deleting an existing variable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unset(variable)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in PHP (2)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912814" y="3952055"/>
            <a:ext cx="10363198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$count = 20;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isset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($count))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echo $count;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20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unset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($count);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$count;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Notice: Undefined variable: count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6146" name="Picture 2" descr="https://freeiconshop.com/files/edd/checkmark-fla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7857" y="1337614"/>
            <a:ext cx="1066694" cy="1066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612" y="2667108"/>
            <a:ext cx="1066694" cy="106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175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PHP supports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dirty="0"/>
              <a:t>-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else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switch</a:t>
            </a:r>
            <a:r>
              <a:rPr lang="en-US" dirty="0"/>
              <a:t>-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case</a:t>
            </a:r>
            <a:r>
              <a:rPr lang="en-US" dirty="0"/>
              <a:t> like C#, Java and JS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in PHP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12814" y="2133600"/>
            <a:ext cx="10363198" cy="3933384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$month = intval(date("m")); ?&gt;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($month &gt;= 6 &amp;&amp; $month &lt;= 8) {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&lt;p&gt;It is &lt;?=date("M")?&gt;,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 summer time!&lt;/p&gt;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else {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&lt;p&gt;Sorry, not summer.&lt;/p&gt;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?&gt;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968" y="4419600"/>
            <a:ext cx="4051644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34893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3077</Words>
  <Application>Microsoft Office PowerPoint</Application>
  <PresentationFormat>Custom</PresentationFormat>
  <Paragraphs>437</Paragraphs>
  <Slides>42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PHP: Introduction</vt:lpstr>
      <vt:lpstr>Table of Contents</vt:lpstr>
      <vt:lpstr>Have a Question?</vt:lpstr>
      <vt:lpstr>What is PHP?</vt:lpstr>
      <vt:lpstr>What is PHP?</vt:lpstr>
      <vt:lpstr>Example: Hello PHP</vt:lpstr>
      <vt:lpstr>Variables in PHP</vt:lpstr>
      <vt:lpstr>Variables in PHP (2)</vt:lpstr>
      <vt:lpstr>Conditions in PHP</vt:lpstr>
      <vt:lpstr>Loops in PHP</vt:lpstr>
      <vt:lpstr>Problem: Numbers 1 to 20</vt:lpstr>
      <vt:lpstr>Solution: Numbers 1 to 20</vt:lpstr>
      <vt:lpstr>Problem: Color Palette</vt:lpstr>
      <vt:lpstr>Solution: Color Palette</vt:lpstr>
      <vt:lpstr>PHP Forms</vt:lpstr>
      <vt:lpstr>Submitting HTML Forms</vt:lpstr>
      <vt:lpstr>HTML Forms and PHP: Hello, Person!</vt:lpstr>
      <vt:lpstr>Problem: Dump a HTTP GET Request</vt:lpstr>
      <vt:lpstr>Solution: Dump a HTTP GET Request</vt:lpstr>
      <vt:lpstr>Problem: Sum Two Numbers</vt:lpstr>
      <vt:lpstr>Solution: Sum Two Numbers</vt:lpstr>
      <vt:lpstr>PHP Functions</vt:lpstr>
      <vt:lpstr>Functions in PHP</vt:lpstr>
      <vt:lpstr>Type-Hinting</vt:lpstr>
      <vt:lpstr>Problem: Celsius ↔ Fahrenheit</vt:lpstr>
      <vt:lpstr>Solution: Celsius ↔ Fahrenheit</vt:lpstr>
      <vt:lpstr>Solution: Celsius ↔ Fahrenheit (2)</vt:lpstr>
      <vt:lpstr>Solution: Celsius ↔ Fahrenheit (3)</vt:lpstr>
      <vt:lpstr>Collections</vt:lpstr>
      <vt:lpstr>Arrays</vt:lpstr>
      <vt:lpstr>Problem: Sort Text Lines</vt:lpstr>
      <vt:lpstr>Solution: Sort Text Lines</vt:lpstr>
      <vt:lpstr>Associative Arrays</vt:lpstr>
      <vt:lpstr>Strings in PHP</vt:lpstr>
      <vt:lpstr>Problem: Extract Capital-Case Words</vt:lpstr>
      <vt:lpstr>Solution: Extract Capital-Case Words</vt:lpstr>
      <vt:lpstr>Classes and Objects</vt:lpstr>
      <vt:lpstr>Classes and Objects (2)</vt:lpstr>
      <vt:lpstr>Summary</vt:lpstr>
      <vt:lpstr>PHP: Syntax, Basic Web</vt:lpstr>
      <vt:lpstr>License</vt:lpstr>
      <vt:lpstr>Trainings @ Software University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PHP: Syntax, Basic Web (Forms)</dc:title>
  <dc:subject>PHP and MySQL Course</dc:subject>
  <dc:creator/>
  <cp:keywords>PHP, forms, conditions, loops</cp:keywords>
  <dc:description>https://softuni.bg/courses/software-technologies</dc:description>
  <cp:lastModifiedBy/>
  <cp:revision>1</cp:revision>
  <dcterms:created xsi:type="dcterms:W3CDTF">2014-01-02T17:00:34Z</dcterms:created>
  <dcterms:modified xsi:type="dcterms:W3CDTF">2017-03-06T09:16:46Z</dcterms:modified>
  <cp:category>PHP, Web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